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441" r:id="rId3"/>
    <p:sldId id="374" r:id="rId5"/>
    <p:sldId id="378" r:id="rId6"/>
    <p:sldId id="312" r:id="rId7"/>
    <p:sldId id="388" r:id="rId8"/>
    <p:sldId id="416" r:id="rId9"/>
    <p:sldId id="418" r:id="rId10"/>
    <p:sldId id="417" r:id="rId11"/>
    <p:sldId id="419" r:id="rId12"/>
    <p:sldId id="420" r:id="rId13"/>
    <p:sldId id="421" r:id="rId14"/>
    <p:sldId id="423" r:id="rId15"/>
    <p:sldId id="375" r:id="rId16"/>
    <p:sldId id="411" r:id="rId17"/>
    <p:sldId id="424" r:id="rId18"/>
    <p:sldId id="376" r:id="rId19"/>
    <p:sldId id="425" r:id="rId20"/>
    <p:sldId id="426" r:id="rId21"/>
    <p:sldId id="427" r:id="rId22"/>
    <p:sldId id="414" r:id="rId23"/>
    <p:sldId id="410" r:id="rId24"/>
    <p:sldId id="412" r:id="rId25"/>
    <p:sldId id="260" r:id="rId26"/>
    <p:sldId id="383" r:id="rId27"/>
    <p:sldId id="428" r:id="rId28"/>
    <p:sldId id="429" r:id="rId29"/>
    <p:sldId id="430" r:id="rId30"/>
    <p:sldId id="431" r:id="rId31"/>
    <p:sldId id="471" r:id="rId32"/>
    <p:sldId id="37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2" y="498"/>
      </p:cViewPr>
      <p:guideLst>
        <p:guide orient="horz" pos="2177"/>
        <p:guide pos="65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ideo" Target="../media/media4.wmv"/><Relationship Id="rId8" Type="http://schemas.openxmlformats.org/officeDocument/2006/relationships/image" Target="../media/image28.png"/><Relationship Id="rId7" Type="http://schemas.microsoft.com/office/2007/relationships/media" Target="../media/media3.wmv"/><Relationship Id="rId6" Type="http://schemas.openxmlformats.org/officeDocument/2006/relationships/video" Target="../media/media3.wmv"/><Relationship Id="rId5" Type="http://schemas.openxmlformats.org/officeDocument/2006/relationships/image" Target="../media/image27.png"/><Relationship Id="rId4" Type="http://schemas.microsoft.com/office/2007/relationships/media" Target="../media/media2.wmv"/><Relationship Id="rId3" Type="http://schemas.openxmlformats.org/officeDocument/2006/relationships/video" Target="../media/media2.wmv"/><Relationship Id="rId2" Type="http://schemas.openxmlformats.org/officeDocument/2006/relationships/image" Target="../media/image26.png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14.xml"/><Relationship Id="rId11" Type="http://schemas.openxmlformats.org/officeDocument/2006/relationships/image" Target="../media/image29.png"/><Relationship Id="rId10" Type="http://schemas.microsoft.com/office/2007/relationships/media" Target="../media/media4.wmv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52.png"/><Relationship Id="rId3" Type="http://schemas.microsoft.com/office/2007/relationships/media" Target="../media/media5.wmv"/><Relationship Id="rId2" Type="http://schemas.openxmlformats.org/officeDocument/2006/relationships/video" Target="../media/media5.wmv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626" y="2466887"/>
            <a:ext cx="4238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 Web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5257" y="3836493"/>
            <a:ext cx="14921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小泼</a:t>
            </a:r>
            <a:endParaRPr lang="zh-CN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8027" y="167590"/>
            <a:ext cx="1047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                        潭州教育全球教学服务中心热线：</a:t>
            </a:r>
            <a:r>
              <a:rPr lang="en-US" altLang="zh-CN" sz="1200" dirty="0"/>
              <a:t>4001567315 </a:t>
            </a:r>
            <a:endParaRPr lang="en-US" altLang="zh-CN" sz="1200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913571" y="165513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盒模型之外边距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10299428" y="2336491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76514" y="2585012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39171" y="2649272"/>
            <a:ext cx="4105073" cy="2249019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5592110" y="3432673"/>
            <a:ext cx="1193800" cy="503238"/>
            <a:chOff x="-82435" y="0"/>
            <a:chExt cx="119213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82435" y="39434"/>
              <a:ext cx="1192136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margin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5070263" y="399627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复合样式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7318805" y="5344670"/>
            <a:ext cx="2329640" cy="503238"/>
            <a:chOff x="30482" y="14485"/>
            <a:chExt cx="110141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30482" y="14485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margin-left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7114947" y="1054821"/>
            <a:ext cx="2430030" cy="528030"/>
            <a:chOff x="-57839" y="1181"/>
            <a:chExt cx="117747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39511" y="1181"/>
              <a:ext cx="10801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57839" y="42116"/>
              <a:ext cx="1177470" cy="38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margin-right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2828634" y="179773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上外边距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42" name="Group 22"/>
          <p:cNvGrpSpPr/>
          <p:nvPr/>
        </p:nvGrpSpPr>
        <p:grpSpPr bwMode="auto">
          <a:xfrm>
            <a:off x="2828635" y="1054821"/>
            <a:ext cx="2394115" cy="528030"/>
            <a:chOff x="-57839" y="1181"/>
            <a:chExt cx="117747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3" name="矩形 46"/>
            <p:cNvSpPr>
              <a:spLocks noChangeArrowheads="1"/>
            </p:cNvSpPr>
            <p:nvPr/>
          </p:nvSpPr>
          <p:spPr bwMode="auto">
            <a:xfrm>
              <a:off x="39511" y="1181"/>
              <a:ext cx="10801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7"/>
            <p:cNvSpPr>
              <a:spLocks noChangeArrowheads="1"/>
            </p:cNvSpPr>
            <p:nvPr/>
          </p:nvSpPr>
          <p:spPr bwMode="auto">
            <a:xfrm>
              <a:off x="-57839" y="42116"/>
              <a:ext cx="1177470" cy="38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margin-top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Group 22"/>
          <p:cNvGrpSpPr/>
          <p:nvPr/>
        </p:nvGrpSpPr>
        <p:grpSpPr bwMode="auto">
          <a:xfrm>
            <a:off x="3052447" y="5339020"/>
            <a:ext cx="239411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1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margin-bottom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2" name="矩形 60"/>
          <p:cNvSpPr>
            <a:spLocks noChangeArrowheads="1"/>
          </p:cNvSpPr>
          <p:nvPr/>
        </p:nvSpPr>
        <p:spPr bwMode="auto">
          <a:xfrm>
            <a:off x="7304841" y="603047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左外边距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3" name="矩形 60"/>
          <p:cNvSpPr>
            <a:spLocks noChangeArrowheads="1"/>
          </p:cNvSpPr>
          <p:nvPr/>
        </p:nvSpPr>
        <p:spPr bwMode="auto">
          <a:xfrm>
            <a:off x="7205617" y="185366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右外边距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4" name="矩形 60"/>
          <p:cNvSpPr>
            <a:spLocks noChangeArrowheads="1"/>
          </p:cNvSpPr>
          <p:nvPr/>
        </p:nvSpPr>
        <p:spPr bwMode="auto">
          <a:xfrm>
            <a:off x="2927604" y="603942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下外边距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2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2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25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5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1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6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74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8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25" grpId="0"/>
      <p:bldP spid="47" grpId="0"/>
      <p:bldP spid="52" grpId="0"/>
      <p:bldP spid="53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913571" y="165513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盒模型之外边距代码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46" y="1476110"/>
            <a:ext cx="2762250" cy="3952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46" y="956775"/>
            <a:ext cx="2762250" cy="762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39670" y="2758544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dirty="0">
                <a:solidFill>
                  <a:schemeClr val="accent3"/>
                </a:solidFill>
                <a:sym typeface="Wingdings" panose="05000000000000000000" pitchFamily="2" charset="2"/>
              </a:rPr>
              <a:t>==&gt;</a:t>
            </a:r>
            <a:endParaRPr lang="zh-CN" altLang="en-US" sz="5400" b="1" cap="none" spc="0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405" y="1953384"/>
            <a:ext cx="3390900" cy="253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913570" y="165513"/>
            <a:ext cx="4334705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盒子模型外边距问题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38815" y="92574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盒子模型中的外边距存在的问题</a:t>
            </a:r>
            <a:endParaRPr lang="zh-CN" altLang="en-US" sz="36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158" y="2660947"/>
            <a:ext cx="1485900" cy="30575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23497" y="3266380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==&gt;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357" y="1818114"/>
            <a:ext cx="2676525" cy="819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70" y="2373094"/>
            <a:ext cx="2333625" cy="32099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70" y="1645093"/>
            <a:ext cx="3571875" cy="6572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357" y="2930306"/>
            <a:ext cx="2257425" cy="318135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760194" y="3516391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==&gt;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8359" y="3149492"/>
            <a:ext cx="1924050" cy="2266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3913301" y="2197893"/>
            <a:ext cx="388086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Reset CSS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9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RESETCSS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907905" y="2048734"/>
            <a:ext cx="2762199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Reset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翻译过来就是重置，重置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CSS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823710" y="1520190"/>
            <a:ext cx="3134360" cy="58102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RESETCSS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5079612" y="3691286"/>
            <a:ext cx="2514292" cy="1181423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浏览器在解析某些标签的时候，本身就自带了一些样式，导致我们写样式的时候就会效果不一致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721225" y="3153410"/>
            <a:ext cx="4356100" cy="58102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为什么需要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RESET CSS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812358" y="5368010"/>
            <a:ext cx="2681301" cy="90134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公司里会根据每个公司的业务不同，会自己写一套属于自己公司的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RESETCSS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529205" y="4615815"/>
            <a:ext cx="3908425" cy="58102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如何使用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RESETCSS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51643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45316" y="457553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07337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bldLvl="0" animBg="1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RESETCSS 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73" y="1046635"/>
            <a:ext cx="4862404" cy="5607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05483" y="677303"/>
            <a:ext cx="4270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https://meyerweb.com/eric/tools/css/reset/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56" y="1079265"/>
            <a:ext cx="2171700" cy="1143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57632" y="3277727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==&gt;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1636" y="2505059"/>
            <a:ext cx="19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*  </a:t>
            </a:r>
            <a:r>
              <a:rPr lang="zh-CN" altLang="en-US" dirty="0"/>
              <a:t>表示通配符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94851" y="3188644"/>
            <a:ext cx="29285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上图的大家要掌握</a:t>
            </a:r>
            <a:endParaRPr lang="en-US" altLang="zh-CN" dirty="0"/>
          </a:p>
          <a:p>
            <a:r>
              <a:rPr lang="zh-CN" altLang="en-US" dirty="0"/>
              <a:t>右图是一个通用的</a:t>
            </a:r>
            <a:r>
              <a:rPr lang="en-US" altLang="zh-CN" dirty="0"/>
              <a:t>RESETCSS</a:t>
            </a:r>
            <a:endParaRPr lang="en-US" altLang="zh-CN" dirty="0"/>
          </a:p>
          <a:p>
            <a:r>
              <a:rPr lang="zh-CN" altLang="en-US" dirty="0"/>
              <a:t>仅供大家了解，没必要深究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33860" y="2021454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浮动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浮动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907905" y="2048734"/>
            <a:ext cx="2762199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浮动，其实就是让元素脱离正常的文档流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什么是浮动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4875999" y="3639435"/>
            <a:ext cx="2514292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当正常文档布局不能解决的时候，则需要脱离正常文档流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721255" y="3153410"/>
            <a:ext cx="310448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为什么需要浮动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194697" y="5247218"/>
            <a:ext cx="2681301" cy="338180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高度塌陷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浮动带来的问题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6789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45316" y="462633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12417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bldLvl="0" animBg="1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浮动贴图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8837" y="864066"/>
            <a:ext cx="154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没浮动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844272" y="86406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</a:t>
            </a:r>
            <a:r>
              <a:rPr lang="zh-CN" altLang="en-US" dirty="0"/>
              <a:t>右浮动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243465" y="86406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</a:t>
            </a:r>
            <a:r>
              <a:rPr lang="zh-CN" altLang="en-US" dirty="0"/>
              <a:t>左浮动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8743549" y="86406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 C </a:t>
            </a:r>
            <a:r>
              <a:rPr lang="zh-CN" altLang="en-US" dirty="0"/>
              <a:t>左浮动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92" y="1300510"/>
            <a:ext cx="2009775" cy="2352675"/>
          </a:xfrm>
          <a:prstGeom prst="rect">
            <a:avLst/>
          </a:prstGeom>
        </p:spPr>
      </p:pic>
      <p:pic>
        <p:nvPicPr>
          <p:cNvPr id="12" name="12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86082" y="1329085"/>
            <a:ext cx="1943100" cy="2324100"/>
          </a:xfrm>
          <a:prstGeom prst="rect">
            <a:avLst/>
          </a:prstGeom>
        </p:spPr>
      </p:pic>
      <p:pic>
        <p:nvPicPr>
          <p:cNvPr id="13" name="456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29050" y="1314797"/>
            <a:ext cx="1943100" cy="2324100"/>
          </a:xfrm>
          <a:prstGeom prst="rect">
            <a:avLst/>
          </a:prstGeom>
        </p:spPr>
      </p:pic>
      <p:pic>
        <p:nvPicPr>
          <p:cNvPr id="15" name="789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72019" y="1300510"/>
            <a:ext cx="1943100" cy="232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3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71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6000">
                <p:cTn id="3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浮动带来的问题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18" y="1345487"/>
            <a:ext cx="2638425" cy="1171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8" y="2517062"/>
            <a:ext cx="2781300" cy="3381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632" y="1447194"/>
            <a:ext cx="4000500" cy="20669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26979" y="8986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浮动前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267" y="4528855"/>
            <a:ext cx="4010025" cy="1304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417" y="4528855"/>
            <a:ext cx="2609850" cy="20859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02342" y="40675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浮动后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869055" y="1822915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一个父盒子包着两个子盒子，</a:t>
            </a:r>
            <a:endParaRPr lang="en-US" altLang="zh-CN" dirty="0"/>
          </a:p>
          <a:p>
            <a:r>
              <a:rPr lang="zh-CN" altLang="en-US" dirty="0"/>
              <a:t>给两个子盒子设置浮动后，</a:t>
            </a:r>
            <a:endParaRPr lang="en-US" altLang="zh-CN" dirty="0"/>
          </a:p>
          <a:p>
            <a:r>
              <a:rPr lang="zh-CN" altLang="en-US" dirty="0"/>
              <a:t>父盒子会包不住子盒子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2972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7195169" y="207924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7863608" y="2059243"/>
            <a:ext cx="3150286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盒子模型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7195169" y="290367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7863609" y="3764743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CSS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浮动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7195169" y="372810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7863609" y="4552535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CSS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定位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7195169" y="455253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7863608" y="2837443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Reset CSS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10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11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浮动解决方案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06030" y="107176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父元素设置：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85" y="1711707"/>
            <a:ext cx="2981325" cy="10382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085" y="3311175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添加一个空</a:t>
            </a:r>
            <a:r>
              <a:rPr lang="en-US" altLang="zh-CN" dirty="0"/>
              <a:t>div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30" y="4682399"/>
            <a:ext cx="2895600" cy="1352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30" y="3901349"/>
            <a:ext cx="2085975" cy="7810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05296" y="1231337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使用伪元素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296" y="2072925"/>
            <a:ext cx="2076450" cy="1238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296" y="3291749"/>
            <a:ext cx="2828925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定位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定位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907905" y="2048734"/>
            <a:ext cx="2762199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	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定位就是将元素定在网页中的任意位置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什么是定位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4976486" y="3677890"/>
            <a:ext cx="2514292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因为有时候需要对某些元素进行定位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721255" y="3153410"/>
            <a:ext cx="310448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为什么需要定位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194697" y="5247218"/>
            <a:ext cx="2681301" cy="338180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想定哪里，定哪里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定位的好处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58755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197691" y="464538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04289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bldLvl="0" animBg="1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定位属性值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86950" y="2749550"/>
            <a:ext cx="1321435" cy="305308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40665" y="2657475"/>
            <a:ext cx="372427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3604572" y="1225876"/>
            <a:ext cx="1109975" cy="503238"/>
            <a:chOff x="-28308" y="0"/>
            <a:chExt cx="110842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28308" y="41103"/>
              <a:ext cx="1080120" cy="369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dirty="0"/>
                <a:t>static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3002601" y="182417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默认值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7605562" y="5273740"/>
            <a:ext cx="1139548" cy="496542"/>
            <a:chOff x="-37731" y="0"/>
            <a:chExt cx="111785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37731" y="65364"/>
              <a:ext cx="1080120" cy="369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dirty="0"/>
                <a:t>fixed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3807298" y="5289169"/>
            <a:ext cx="1139548" cy="486977"/>
            <a:chOff x="-57839" y="0"/>
            <a:chExt cx="113795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57839" y="67062"/>
              <a:ext cx="1137959" cy="369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absolute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7442009" y="1194430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368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dirty="0"/>
                <a:t>relative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6950309" y="590464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固定定位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6860679" y="184605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相对定位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3211412" y="590464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绝对定位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9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99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9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99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75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199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8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定位属性值解析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3533673" y="2648854"/>
            <a:ext cx="4029398" cy="3129382"/>
            <a:chOff x="2329" y="786"/>
            <a:chExt cx="3022" cy="2347"/>
          </a:xfrm>
        </p:grpSpPr>
        <p:sp>
          <p:nvSpPr>
            <p:cNvPr id="17" name="Freeform 5"/>
            <p:cNvSpPr/>
            <p:nvPr/>
          </p:nvSpPr>
          <p:spPr bwMode="auto">
            <a:xfrm>
              <a:off x="3462" y="1393"/>
              <a:ext cx="389" cy="1740"/>
            </a:xfrm>
            <a:custGeom>
              <a:avLst/>
              <a:gdLst>
                <a:gd name="T0" fmla="*/ 0 w 164"/>
                <a:gd name="T1" fmla="*/ 1140 h 1222"/>
                <a:gd name="T2" fmla="*/ 0 w 164"/>
                <a:gd name="T3" fmla="*/ 1140 h 1222"/>
                <a:gd name="T4" fmla="*/ 82 w 164"/>
                <a:gd name="T5" fmla="*/ 1222 h 1222"/>
                <a:gd name="T6" fmla="*/ 82 w 164"/>
                <a:gd name="T7" fmla="*/ 1222 h 1222"/>
                <a:gd name="T8" fmla="*/ 164 w 164"/>
                <a:gd name="T9" fmla="*/ 1140 h 1222"/>
                <a:gd name="T10" fmla="*/ 164 w 164"/>
                <a:gd name="T11" fmla="*/ 1140 h 1222"/>
                <a:gd name="T12" fmla="*/ 164 w 164"/>
                <a:gd name="T13" fmla="*/ 0 h 1222"/>
                <a:gd name="connsiteX0" fmla="*/ 0 w 10000"/>
                <a:gd name="connsiteY0" fmla="*/ 9830 h 10501"/>
                <a:gd name="connsiteX1" fmla="*/ 0 w 10000"/>
                <a:gd name="connsiteY1" fmla="*/ 9830 h 10501"/>
                <a:gd name="connsiteX2" fmla="*/ 5000 w 10000"/>
                <a:gd name="connsiteY2" fmla="*/ 10501 h 10501"/>
                <a:gd name="connsiteX3" fmla="*/ 5000 w 10000"/>
                <a:gd name="connsiteY3" fmla="*/ 10501 h 10501"/>
                <a:gd name="connsiteX4" fmla="*/ 10000 w 10000"/>
                <a:gd name="connsiteY4" fmla="*/ 9830 h 10501"/>
                <a:gd name="connsiteX5" fmla="*/ 10000 w 10000"/>
                <a:gd name="connsiteY5" fmla="*/ 9830 h 10501"/>
                <a:gd name="connsiteX6" fmla="*/ 10000 w 10000"/>
                <a:gd name="connsiteY6" fmla="*/ 0 h 10501"/>
                <a:gd name="connsiteX0-1" fmla="*/ 0 w 10000"/>
                <a:gd name="connsiteY0-2" fmla="*/ 5342 h 6013"/>
                <a:gd name="connsiteX1-3" fmla="*/ 0 w 10000"/>
                <a:gd name="connsiteY1-4" fmla="*/ 5342 h 6013"/>
                <a:gd name="connsiteX2-5" fmla="*/ 5000 w 10000"/>
                <a:gd name="connsiteY2-6" fmla="*/ 6013 h 6013"/>
                <a:gd name="connsiteX3-7" fmla="*/ 5000 w 10000"/>
                <a:gd name="connsiteY3-8" fmla="*/ 6013 h 6013"/>
                <a:gd name="connsiteX4-9" fmla="*/ 10000 w 10000"/>
                <a:gd name="connsiteY4-10" fmla="*/ 5342 h 6013"/>
                <a:gd name="connsiteX5-11" fmla="*/ 10000 w 10000"/>
                <a:gd name="connsiteY5-12" fmla="*/ 5342 h 6013"/>
                <a:gd name="connsiteX6-13" fmla="*/ 10000 w 10000"/>
                <a:gd name="connsiteY6-14" fmla="*/ 0 h 60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6013">
                  <a:moveTo>
                    <a:pt x="0" y="5342"/>
                  </a:moveTo>
                  <a:lnTo>
                    <a:pt x="0" y="5342"/>
                  </a:lnTo>
                  <a:cubicBezTo>
                    <a:pt x="0" y="5710"/>
                    <a:pt x="2256" y="6013"/>
                    <a:pt x="5000" y="6013"/>
                  </a:cubicBezTo>
                  <a:lnTo>
                    <a:pt x="5000" y="6013"/>
                  </a:lnTo>
                  <a:cubicBezTo>
                    <a:pt x="7805" y="6013"/>
                    <a:pt x="10000" y="5710"/>
                    <a:pt x="10000" y="5342"/>
                  </a:cubicBezTo>
                  <a:lnTo>
                    <a:pt x="10000" y="5342"/>
                  </a:lnTo>
                  <a:lnTo>
                    <a:pt x="10000" y="0"/>
                  </a:lnTo>
                </a:path>
              </a:pathLst>
            </a:custGeom>
            <a:noFill/>
            <a:ln w="101600" cap="rnd">
              <a:solidFill>
                <a:srgbClr val="B3B3B3"/>
              </a:solidFill>
              <a:prstDash val="solid"/>
              <a:round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3841" y="786"/>
              <a:ext cx="1510" cy="1346"/>
            </a:xfrm>
            <a:custGeom>
              <a:avLst/>
              <a:gdLst>
                <a:gd name="T0" fmla="*/ 0 w 638"/>
                <a:gd name="T1" fmla="*/ 0 h 568"/>
                <a:gd name="T2" fmla="*/ 0 w 638"/>
                <a:gd name="T3" fmla="*/ 568 h 568"/>
                <a:gd name="T4" fmla="*/ 159 w 638"/>
                <a:gd name="T5" fmla="*/ 484 h 568"/>
                <a:gd name="T6" fmla="*/ 319 w 638"/>
                <a:gd name="T7" fmla="*/ 568 h 568"/>
                <a:gd name="T8" fmla="*/ 479 w 638"/>
                <a:gd name="T9" fmla="*/ 484 h 568"/>
                <a:gd name="T10" fmla="*/ 638 w 638"/>
                <a:gd name="T11" fmla="*/ 567 h 568"/>
                <a:gd name="T12" fmla="*/ 0 w 638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568">
                  <a:moveTo>
                    <a:pt x="0" y="0"/>
                  </a:moveTo>
                  <a:cubicBezTo>
                    <a:pt x="0" y="568"/>
                    <a:pt x="0" y="568"/>
                    <a:pt x="0" y="568"/>
                  </a:cubicBezTo>
                  <a:cubicBezTo>
                    <a:pt x="35" y="517"/>
                    <a:pt x="93" y="484"/>
                    <a:pt x="159" y="484"/>
                  </a:cubicBezTo>
                  <a:cubicBezTo>
                    <a:pt x="226" y="484"/>
                    <a:pt x="284" y="517"/>
                    <a:pt x="319" y="568"/>
                  </a:cubicBezTo>
                  <a:cubicBezTo>
                    <a:pt x="354" y="517"/>
                    <a:pt x="412" y="484"/>
                    <a:pt x="479" y="484"/>
                  </a:cubicBezTo>
                  <a:cubicBezTo>
                    <a:pt x="545" y="484"/>
                    <a:pt x="603" y="517"/>
                    <a:pt x="638" y="567"/>
                  </a:cubicBezTo>
                  <a:cubicBezTo>
                    <a:pt x="601" y="248"/>
                    <a:pt x="329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2329" y="786"/>
              <a:ext cx="1512" cy="1346"/>
            </a:xfrm>
            <a:custGeom>
              <a:avLst/>
              <a:gdLst>
                <a:gd name="T0" fmla="*/ 639 w 639"/>
                <a:gd name="T1" fmla="*/ 0 h 568"/>
                <a:gd name="T2" fmla="*/ 639 w 639"/>
                <a:gd name="T3" fmla="*/ 0 h 568"/>
                <a:gd name="T4" fmla="*/ 0 w 639"/>
                <a:gd name="T5" fmla="*/ 568 h 568"/>
                <a:gd name="T6" fmla="*/ 160 w 639"/>
                <a:gd name="T7" fmla="*/ 484 h 568"/>
                <a:gd name="T8" fmla="*/ 320 w 639"/>
                <a:gd name="T9" fmla="*/ 568 h 568"/>
                <a:gd name="T10" fmla="*/ 479 w 639"/>
                <a:gd name="T11" fmla="*/ 484 h 568"/>
                <a:gd name="T12" fmla="*/ 639 w 639"/>
                <a:gd name="T13" fmla="*/ 568 h 568"/>
                <a:gd name="T14" fmla="*/ 639 w 639"/>
                <a:gd name="T1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9" h="568">
                  <a:moveTo>
                    <a:pt x="639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309" y="0"/>
                    <a:pt x="37" y="248"/>
                    <a:pt x="0" y="568"/>
                  </a:cubicBezTo>
                  <a:cubicBezTo>
                    <a:pt x="35" y="517"/>
                    <a:pt x="94" y="484"/>
                    <a:pt x="160" y="484"/>
                  </a:cubicBezTo>
                  <a:cubicBezTo>
                    <a:pt x="226" y="484"/>
                    <a:pt x="285" y="517"/>
                    <a:pt x="320" y="568"/>
                  </a:cubicBezTo>
                  <a:cubicBezTo>
                    <a:pt x="355" y="517"/>
                    <a:pt x="413" y="484"/>
                    <a:pt x="479" y="484"/>
                  </a:cubicBezTo>
                  <a:cubicBezTo>
                    <a:pt x="545" y="484"/>
                    <a:pt x="604" y="517"/>
                    <a:pt x="639" y="568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3083" y="786"/>
              <a:ext cx="755" cy="1341"/>
            </a:xfrm>
            <a:custGeom>
              <a:avLst/>
              <a:gdLst>
                <a:gd name="T0" fmla="*/ 161 w 319"/>
                <a:gd name="T1" fmla="*/ 484 h 566"/>
                <a:gd name="T2" fmla="*/ 319 w 319"/>
                <a:gd name="T3" fmla="*/ 565 h 566"/>
                <a:gd name="T4" fmla="*/ 319 w 319"/>
                <a:gd name="T5" fmla="*/ 0 h 566"/>
                <a:gd name="T6" fmla="*/ 317 w 319"/>
                <a:gd name="T7" fmla="*/ 0 h 566"/>
                <a:gd name="T8" fmla="*/ 0 w 319"/>
                <a:gd name="T9" fmla="*/ 565 h 566"/>
                <a:gd name="T10" fmla="*/ 0 w 319"/>
                <a:gd name="T11" fmla="*/ 566 h 566"/>
                <a:gd name="T12" fmla="*/ 5 w 319"/>
                <a:gd name="T13" fmla="*/ 564 h 566"/>
                <a:gd name="T14" fmla="*/ 161 w 319"/>
                <a:gd name="T15" fmla="*/ 484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66">
                  <a:moveTo>
                    <a:pt x="161" y="484"/>
                  </a:moveTo>
                  <a:cubicBezTo>
                    <a:pt x="226" y="484"/>
                    <a:pt x="284" y="516"/>
                    <a:pt x="319" y="56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0"/>
                    <a:pt x="318" y="0"/>
                    <a:pt x="317" y="0"/>
                  </a:cubicBezTo>
                  <a:cubicBezTo>
                    <a:pt x="153" y="2"/>
                    <a:pt x="19" y="248"/>
                    <a:pt x="0" y="56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2" y="563"/>
                    <a:pt x="3" y="563"/>
                    <a:pt x="5" y="564"/>
                  </a:cubicBezTo>
                  <a:cubicBezTo>
                    <a:pt x="40" y="515"/>
                    <a:pt x="97" y="484"/>
                    <a:pt x="161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/>
            <p:nvPr/>
          </p:nvSpPr>
          <p:spPr bwMode="auto">
            <a:xfrm>
              <a:off x="3838" y="786"/>
              <a:ext cx="755" cy="1346"/>
            </a:xfrm>
            <a:custGeom>
              <a:avLst/>
              <a:gdLst>
                <a:gd name="T0" fmla="*/ 0 w 319"/>
                <a:gd name="T1" fmla="*/ 568 h 568"/>
                <a:gd name="T2" fmla="*/ 5 w 319"/>
                <a:gd name="T3" fmla="*/ 561 h 568"/>
                <a:gd name="T4" fmla="*/ 159 w 319"/>
                <a:gd name="T5" fmla="*/ 484 h 568"/>
                <a:gd name="T6" fmla="*/ 316 w 319"/>
                <a:gd name="T7" fmla="*/ 563 h 568"/>
                <a:gd name="T8" fmla="*/ 319 w 319"/>
                <a:gd name="T9" fmla="*/ 568 h 568"/>
                <a:gd name="T10" fmla="*/ 319 w 319"/>
                <a:gd name="T11" fmla="*/ 568 h 568"/>
                <a:gd name="T12" fmla="*/ 0 w 319"/>
                <a:gd name="T13" fmla="*/ 0 h 568"/>
                <a:gd name="T14" fmla="*/ 0 w 319"/>
                <a:gd name="T15" fmla="*/ 0 h 568"/>
                <a:gd name="T16" fmla="*/ 0 w 319"/>
                <a:gd name="T17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568">
                  <a:moveTo>
                    <a:pt x="0" y="568"/>
                  </a:moveTo>
                  <a:cubicBezTo>
                    <a:pt x="1" y="563"/>
                    <a:pt x="3" y="561"/>
                    <a:pt x="5" y="561"/>
                  </a:cubicBezTo>
                  <a:cubicBezTo>
                    <a:pt x="40" y="514"/>
                    <a:pt x="96" y="484"/>
                    <a:pt x="159" y="484"/>
                  </a:cubicBezTo>
                  <a:cubicBezTo>
                    <a:pt x="224" y="484"/>
                    <a:pt x="280" y="515"/>
                    <a:pt x="316" y="563"/>
                  </a:cubicBezTo>
                  <a:cubicBezTo>
                    <a:pt x="317" y="564"/>
                    <a:pt x="318" y="565"/>
                    <a:pt x="319" y="568"/>
                  </a:cubicBezTo>
                  <a:cubicBezTo>
                    <a:pt x="319" y="568"/>
                    <a:pt x="319" y="568"/>
                    <a:pt x="319" y="568"/>
                  </a:cubicBezTo>
                  <a:cubicBezTo>
                    <a:pt x="300" y="248"/>
                    <a:pt x="16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</p:grpSp>
      <p:sp>
        <p:nvSpPr>
          <p:cNvPr id="24" name="Rounded Rectangle 11"/>
          <p:cNvSpPr>
            <a:spLocks noChangeAspect="1"/>
          </p:cNvSpPr>
          <p:nvPr/>
        </p:nvSpPr>
        <p:spPr>
          <a:xfrm>
            <a:off x="3602477" y="2038024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Text Placeholder 7"/>
          <p:cNvSpPr txBox="1"/>
          <p:nvPr/>
        </p:nvSpPr>
        <p:spPr>
          <a:xfrm>
            <a:off x="3660201" y="2129302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01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Rounded Rectangle 23"/>
          <p:cNvSpPr>
            <a:spLocks noChangeAspect="1"/>
          </p:cNvSpPr>
          <p:nvPr/>
        </p:nvSpPr>
        <p:spPr>
          <a:xfrm>
            <a:off x="7001681" y="2038024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Text Placeholder 7"/>
          <p:cNvSpPr txBox="1"/>
          <p:nvPr/>
        </p:nvSpPr>
        <p:spPr>
          <a:xfrm>
            <a:off x="7059404" y="2129302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02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33" name="Rounded Rectangle 27"/>
          <p:cNvSpPr>
            <a:spLocks noChangeAspect="1"/>
          </p:cNvSpPr>
          <p:nvPr/>
        </p:nvSpPr>
        <p:spPr>
          <a:xfrm>
            <a:off x="3553674" y="4836608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Text Placeholder 7"/>
          <p:cNvSpPr txBox="1"/>
          <p:nvPr/>
        </p:nvSpPr>
        <p:spPr>
          <a:xfrm>
            <a:off x="3611398" y="4927886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03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37" name="Rounded Rectangle 16"/>
          <p:cNvSpPr>
            <a:spLocks noChangeAspect="1"/>
          </p:cNvSpPr>
          <p:nvPr/>
        </p:nvSpPr>
        <p:spPr>
          <a:xfrm>
            <a:off x="7001681" y="4836608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5" name="Text Placeholder 7"/>
          <p:cNvSpPr txBox="1"/>
          <p:nvPr/>
        </p:nvSpPr>
        <p:spPr>
          <a:xfrm>
            <a:off x="7059404" y="4927886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04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9940" y="2036206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静态定位，默认值</a:t>
            </a:r>
            <a:endParaRPr lang="en-US" altLang="zh-CN" dirty="0"/>
          </a:p>
          <a:p>
            <a:r>
              <a:rPr lang="zh-CN" altLang="en-US" dirty="0"/>
              <a:t>不会发生任何变化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730561" y="6174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293370" y="203620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相对定位，不会脱离文档流</a:t>
            </a:r>
            <a:endParaRPr lang="en-US" altLang="zh-CN" dirty="0"/>
          </a:p>
          <a:p>
            <a:r>
              <a:rPr lang="zh-CN" altLang="en-US" dirty="0"/>
              <a:t>以自身元素为参考</a:t>
            </a:r>
            <a:endParaRPr lang="en-US" altLang="zh-CN" dirty="0"/>
          </a:p>
          <a:p>
            <a:r>
              <a:rPr lang="zh-CN" altLang="en-US" dirty="0"/>
              <a:t>可以给 </a:t>
            </a:r>
            <a:r>
              <a:rPr lang="en-US" altLang="zh-CN" dirty="0"/>
              <a:t>top/right/bottom/left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71510" y="94803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定位一定要找好参照物，找好了参照物，那你就成功一半了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03115" y="4830357"/>
            <a:ext cx="343027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绝对定位，脱离文档流</a:t>
            </a:r>
            <a:endParaRPr lang="en-US" altLang="zh-CN" dirty="0"/>
          </a:p>
          <a:p>
            <a:r>
              <a:rPr lang="zh-CN" altLang="en-US" dirty="0"/>
              <a:t>默认以整个文档为参考，</a:t>
            </a:r>
            <a:endParaRPr lang="en-US" altLang="zh-CN" dirty="0"/>
          </a:p>
          <a:p>
            <a:r>
              <a:rPr lang="zh-CN" altLang="en-US" dirty="0"/>
              <a:t>有定位父级，则父级参考</a:t>
            </a:r>
            <a:endParaRPr lang="en-US" altLang="zh-CN" dirty="0"/>
          </a:p>
          <a:p>
            <a:r>
              <a:rPr lang="zh-CN" altLang="en-US" dirty="0"/>
              <a:t>可以给</a:t>
            </a:r>
            <a:r>
              <a:rPr lang="en-US" altLang="zh-CN" dirty="0"/>
              <a:t>top/right/bottom/left</a:t>
            </a:r>
            <a:endParaRPr lang="en-US" altLang="zh-CN" dirty="0"/>
          </a:p>
        </p:txBody>
      </p:sp>
      <p:sp>
        <p:nvSpPr>
          <p:cNvPr id="27" name="文本框 26"/>
          <p:cNvSpPr txBox="1"/>
          <p:nvPr/>
        </p:nvSpPr>
        <p:spPr>
          <a:xfrm>
            <a:off x="8326231" y="4830357"/>
            <a:ext cx="2888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绝对定位，脱离文档流</a:t>
            </a:r>
            <a:endParaRPr lang="en-US" altLang="zh-CN" dirty="0"/>
          </a:p>
          <a:p>
            <a:r>
              <a:rPr lang="zh-CN" altLang="en-US" dirty="0"/>
              <a:t>默认以窗口为参考，</a:t>
            </a:r>
            <a:endParaRPr lang="en-US" altLang="zh-CN" dirty="0"/>
          </a:p>
          <a:p>
            <a:r>
              <a:rPr lang="zh-CN" altLang="en-US" dirty="0"/>
              <a:t>可以给</a:t>
            </a:r>
            <a:r>
              <a:rPr lang="en-US" altLang="zh-CN" dirty="0"/>
              <a:t>top/right/bottom/left</a:t>
            </a:r>
            <a:endParaRPr lang="en-US" altLang="zh-CN" dirty="0"/>
          </a:p>
          <a:p>
            <a:r>
              <a:rPr lang="zh-CN" altLang="en-US" dirty="0"/>
              <a:t>窗口滚动，依然不会变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4" grpId="0" bldLvl="0" animBg="1"/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ldLvl="0" animBg="1"/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ldLvl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ldLvl="0" animBg="1"/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定位代码贴图一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1174049"/>
            <a:ext cx="2409825" cy="514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0" y="1690915"/>
            <a:ext cx="2543175" cy="358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528" y="1520826"/>
            <a:ext cx="2362200" cy="28479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25496" y="2318800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==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&gt;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7771" y="73649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相对定位，不脱离文档流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471" y="778483"/>
            <a:ext cx="2724150" cy="3686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206" y="5171484"/>
            <a:ext cx="1419225" cy="15621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rot="1722314">
            <a:off x="8834259" y="4556649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solidFill>
                  <a:schemeClr val="accent4"/>
                </a:solidFill>
                <a:effectLst/>
              </a:rPr>
              <a:t>==&gt;</a:t>
            </a:r>
            <a:endParaRPr lang="zh-CN" altLang="en-US" sz="5400" b="1" cap="none" spc="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262" y="1238250"/>
            <a:ext cx="2657475" cy="438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定位代码贴图二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1174049"/>
            <a:ext cx="2409825" cy="5143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42224" y="2390499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==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&gt;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7771" y="73649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固定定位，脱离文档流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1" y="1740009"/>
            <a:ext cx="2657475" cy="4381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647" y="1638542"/>
            <a:ext cx="2409826" cy="35050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575" y="106568"/>
            <a:ext cx="2257425" cy="24479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274" y="2149681"/>
            <a:ext cx="2513419" cy="38891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5658" y="6038850"/>
            <a:ext cx="2828925" cy="81915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rot="18243053">
            <a:off x="9397394" y="1846213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==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&gt;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51673" y="15553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定位父级，父级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定位补充</a:t>
            </a:r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– z-index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641772" y="150418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定位涉及到 </a:t>
            </a:r>
            <a:r>
              <a:rPr lang="en-US" altLang="zh-CN" dirty="0"/>
              <a:t>z-index 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zh-CN" altLang="en-US" dirty="0"/>
              <a:t>可以简单理解为谁在上面。谁在下面</a:t>
            </a:r>
            <a:endParaRPr lang="en-US" altLang="zh-CN" dirty="0"/>
          </a:p>
        </p:txBody>
      </p:sp>
      <p:pic>
        <p:nvPicPr>
          <p:cNvPr id="5122" name="Picture 2" descr="http://on-img.com/chart_image/5857e077e4b04ce3879eca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2" y="809114"/>
            <a:ext cx="73533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作业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1029970"/>
            <a:ext cx="7825105" cy="1903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作业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task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115" y="1129591"/>
            <a:ext cx="8517467" cy="5457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盒子模型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盒子模型的组成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7055486" y="2050535"/>
            <a:ext cx="2762199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可以把页面上的每一个元素看成一个盒子，这是一个抽象的概念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什么是盒子模型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721255" y="3153410"/>
            <a:ext cx="310448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盒子模型的组成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132602" y="5258671"/>
            <a:ext cx="2681301" cy="338180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重在理解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盒子模型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45316" y="492097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36801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0" name="TextBox 41"/>
          <p:cNvSpPr txBox="1"/>
          <p:nvPr/>
        </p:nvSpPr>
        <p:spPr>
          <a:xfrm>
            <a:off x="4746424" y="3735770"/>
            <a:ext cx="2681301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盒子模型由内容，内边距，边框和外边距组成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45" grpId="0"/>
      <p:bldP spid="46" grpId="0"/>
      <p:bldP spid="47" grpId="0"/>
      <p:bldP spid="48" grpId="0"/>
      <p:bldP spid="54" grpId="0" animBg="1"/>
      <p:bldP spid="55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46343" y="17145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盒子模型贴图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1026" name="Picture 2" descr="https://www.w3.org/TR/CSS2/images/boxd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57" y="600204"/>
            <a:ext cx="8356534" cy="56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772525" y="5724481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图片来源于 </a:t>
            </a:r>
            <a:r>
              <a:rPr lang="en-US" altLang="zh-CN" dirty="0"/>
              <a:t>w3c.org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913571" y="165513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盒模型之边框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788525" y="2848610"/>
            <a:ext cx="1321435" cy="285559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59080" y="2649220"/>
            <a:ext cx="380682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1938983" y="892821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border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1383980" y="154032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复合样式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6639566" y="892810"/>
            <a:ext cx="2051685" cy="503555"/>
            <a:chOff x="-48947" y="0"/>
            <a:chExt cx="123617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48947" y="41978"/>
              <a:ext cx="1236179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border-width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3825876" y="892810"/>
            <a:ext cx="2080895" cy="503555"/>
            <a:chOff x="-77014" y="1181"/>
            <a:chExt cx="130921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39511" y="1181"/>
              <a:ext cx="10801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77014" y="41887"/>
              <a:ext cx="1309215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border-color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9533890" y="880745"/>
            <a:ext cx="1835785" cy="503555"/>
            <a:chOff x="0" y="0"/>
            <a:chExt cx="113199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0" y="41978"/>
              <a:ext cx="1131991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border-style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3687197" y="154025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边框颜色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9340660" y="154025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边框样式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6459693" y="153697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边框宽度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42" name="Group 22"/>
          <p:cNvGrpSpPr/>
          <p:nvPr/>
        </p:nvGrpSpPr>
        <p:grpSpPr bwMode="auto">
          <a:xfrm>
            <a:off x="1938983" y="5268538"/>
            <a:ext cx="1671492" cy="503238"/>
            <a:chOff x="0" y="0"/>
            <a:chExt cx="109851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7"/>
            <p:cNvSpPr>
              <a:spLocks noChangeArrowheads="1"/>
            </p:cNvSpPr>
            <p:nvPr/>
          </p:nvSpPr>
          <p:spPr bwMode="auto">
            <a:xfrm>
              <a:off x="18390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border-left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2" name="Group 22"/>
          <p:cNvGrpSpPr/>
          <p:nvPr/>
        </p:nvGrpSpPr>
        <p:grpSpPr bwMode="auto">
          <a:xfrm>
            <a:off x="4011930" y="5270500"/>
            <a:ext cx="1955800" cy="503555"/>
            <a:chOff x="-92807" y="0"/>
            <a:chExt cx="1245294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92807" y="34346"/>
              <a:ext cx="1245294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border-right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Group 22"/>
          <p:cNvGrpSpPr/>
          <p:nvPr/>
        </p:nvGrpSpPr>
        <p:grpSpPr bwMode="auto">
          <a:xfrm>
            <a:off x="7131517" y="5238079"/>
            <a:ext cx="1651173" cy="503238"/>
            <a:chOff x="0" y="0"/>
            <a:chExt cx="108515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6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7" name="文本框 47"/>
            <p:cNvSpPr>
              <a:spLocks noChangeArrowheads="1"/>
            </p:cNvSpPr>
            <p:nvPr/>
          </p:nvSpPr>
          <p:spPr bwMode="auto">
            <a:xfrm>
              <a:off x="5036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border-top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8" name="Group 22"/>
          <p:cNvGrpSpPr/>
          <p:nvPr/>
        </p:nvGrpSpPr>
        <p:grpSpPr bwMode="auto">
          <a:xfrm>
            <a:off x="9382363" y="5238079"/>
            <a:ext cx="2245995" cy="503238"/>
            <a:chOff x="-84015" y="0"/>
            <a:chExt cx="123817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9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0" name="文本框 47"/>
            <p:cNvSpPr>
              <a:spLocks noChangeArrowheads="1"/>
            </p:cNvSpPr>
            <p:nvPr/>
          </p:nvSpPr>
          <p:spPr bwMode="auto">
            <a:xfrm>
              <a:off x="-84015" y="41978"/>
              <a:ext cx="1238176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border-bottom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1515013" y="590225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左边框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3807298" y="590770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右边框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9317348" y="590770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下边框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6724278" y="590770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上边框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2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2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2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25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9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224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5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5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8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1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45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8" grpId="0"/>
      <p:bldP spid="49" grpId="0"/>
      <p:bldP spid="61" grpId="0"/>
      <p:bldP spid="62" grpId="0"/>
      <p:bldP spid="63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913571" y="165513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盒模型之边框代码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63" y="1293282"/>
            <a:ext cx="2952750" cy="31432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140" y="1485446"/>
            <a:ext cx="1304925" cy="132397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022480" y="1570793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Wingdings" panose="05000000000000000000" pitchFamily="2" charset="2"/>
              </a:rPr>
              <a:t>==&gt;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30" y="817032"/>
            <a:ext cx="2952750" cy="47625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030" y="3337683"/>
            <a:ext cx="4095750" cy="33337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30" y="5326593"/>
            <a:ext cx="3048000" cy="47625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 rot="19559967">
            <a:off x="7908931" y="3451904"/>
            <a:ext cx="17156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sym typeface="Wingdings" panose="05000000000000000000" pitchFamily="2" charset="2"/>
              </a:rPr>
              <a:t>==&gt;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0153" y="2341530"/>
            <a:ext cx="1666875" cy="141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913571" y="165513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盒模型之内边距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92030" y="2744470"/>
            <a:ext cx="1321435" cy="306324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76514" y="2585012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8600" y="2649220"/>
            <a:ext cx="383730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5697300" y="3432810"/>
            <a:ext cx="1643931" cy="503238"/>
            <a:chOff x="0" y="0"/>
            <a:chExt cx="128248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68793" y="41978"/>
              <a:ext cx="1213696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padding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5070263" y="399627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复合样式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7260374" y="5320802"/>
            <a:ext cx="2333160" cy="503238"/>
            <a:chOff x="0" y="0"/>
            <a:chExt cx="110307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22957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padding-left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7114947" y="1054821"/>
            <a:ext cx="2430030" cy="528030"/>
            <a:chOff x="-57839" y="1181"/>
            <a:chExt cx="117747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39511" y="1181"/>
              <a:ext cx="10801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57839" y="42116"/>
              <a:ext cx="1177470" cy="38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padding-right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2828634" y="180871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上内边距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42" name="Group 22"/>
          <p:cNvGrpSpPr/>
          <p:nvPr/>
        </p:nvGrpSpPr>
        <p:grpSpPr bwMode="auto">
          <a:xfrm>
            <a:off x="2828635" y="1054821"/>
            <a:ext cx="2394115" cy="528030"/>
            <a:chOff x="-57839" y="1181"/>
            <a:chExt cx="117747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3" name="矩形 46"/>
            <p:cNvSpPr>
              <a:spLocks noChangeArrowheads="1"/>
            </p:cNvSpPr>
            <p:nvPr/>
          </p:nvSpPr>
          <p:spPr bwMode="auto">
            <a:xfrm>
              <a:off x="39511" y="1181"/>
              <a:ext cx="10801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7"/>
            <p:cNvSpPr>
              <a:spLocks noChangeArrowheads="1"/>
            </p:cNvSpPr>
            <p:nvPr/>
          </p:nvSpPr>
          <p:spPr bwMode="auto">
            <a:xfrm>
              <a:off x="-57839" y="42116"/>
              <a:ext cx="1177470" cy="38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padding-top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Group 22"/>
          <p:cNvGrpSpPr/>
          <p:nvPr/>
        </p:nvGrpSpPr>
        <p:grpSpPr bwMode="auto">
          <a:xfrm>
            <a:off x="3026131" y="5341802"/>
            <a:ext cx="2499995" cy="503238"/>
            <a:chOff x="-50136" y="0"/>
            <a:chExt cx="118195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1" name="文本框 47"/>
            <p:cNvSpPr>
              <a:spLocks noChangeArrowheads="1"/>
            </p:cNvSpPr>
            <p:nvPr/>
          </p:nvSpPr>
          <p:spPr bwMode="auto">
            <a:xfrm>
              <a:off x="-50136" y="41978"/>
              <a:ext cx="1181953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padding-bottom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2" name="矩形 60"/>
          <p:cNvSpPr>
            <a:spLocks noChangeArrowheads="1"/>
          </p:cNvSpPr>
          <p:nvPr/>
        </p:nvSpPr>
        <p:spPr bwMode="auto">
          <a:xfrm>
            <a:off x="7254330" y="603437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左内边距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3" name="矩形 60"/>
          <p:cNvSpPr>
            <a:spLocks noChangeArrowheads="1"/>
          </p:cNvSpPr>
          <p:nvPr/>
        </p:nvSpPr>
        <p:spPr bwMode="auto">
          <a:xfrm>
            <a:off x="7205617" y="185366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右内边距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4" name="矩形 60"/>
          <p:cNvSpPr>
            <a:spLocks noChangeArrowheads="1"/>
          </p:cNvSpPr>
          <p:nvPr/>
        </p:nvSpPr>
        <p:spPr bwMode="auto">
          <a:xfrm>
            <a:off x="2828633" y="606033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下内边距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2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2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25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5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1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6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74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8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52" grpId="0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913571" y="165513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盒模型之内边距代码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227" y="1885950"/>
            <a:ext cx="3076575" cy="3086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61" y="1119581"/>
            <a:ext cx="3238500" cy="5381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71" y="695351"/>
            <a:ext cx="4305300" cy="3714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67296" y="2729210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==</a:t>
            </a:r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&gt;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5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1535</Words>
  <Application>WPS 演示</Application>
  <PresentationFormat>宽屏</PresentationFormat>
  <Paragraphs>351</Paragraphs>
  <Slides>30</Slides>
  <Notes>29</Notes>
  <HiddenSlides>0</HiddenSlides>
  <MMClips>5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3" baseType="lpstr">
      <vt:lpstr>Arial</vt:lpstr>
      <vt:lpstr>宋体</vt:lpstr>
      <vt:lpstr>Wingdings</vt:lpstr>
      <vt:lpstr>Tw Cen MT</vt:lpstr>
      <vt:lpstr>Wingdings 3</vt:lpstr>
      <vt:lpstr>Consolas</vt:lpstr>
      <vt:lpstr>Agency FB</vt:lpstr>
      <vt:lpstr>Times New Roman</vt:lpstr>
      <vt:lpstr>微软雅黑</vt:lpstr>
      <vt:lpstr>Calibri</vt:lpstr>
      <vt:lpstr>方正尚酷简体</vt:lpstr>
      <vt:lpstr>Segoe Print</vt:lpstr>
      <vt:lpstr>华文仿宋</vt:lpstr>
      <vt:lpstr>仿宋</vt:lpstr>
      <vt:lpstr>Malgun Gothic</vt:lpstr>
      <vt:lpstr>Arial Unicode MS</vt:lpstr>
      <vt:lpstr>Tw Cen MT Condensed</vt:lpstr>
      <vt:lpstr>Symbol</vt:lpstr>
      <vt:lpstr>等线</vt:lpstr>
      <vt:lpstr>Microsoft JhengHei UI</vt:lpstr>
      <vt:lpstr>FontAwesome</vt:lpstr>
      <vt:lpstr>Microsoft JhengHei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>Tuple</cp:lastModifiedBy>
  <cp:revision>5</cp:revision>
  <dcterms:created xsi:type="dcterms:W3CDTF">2017-04-11T03:57:00Z</dcterms:created>
  <dcterms:modified xsi:type="dcterms:W3CDTF">2018-05-30T11:31:58Z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